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1" r:id="rId5"/>
    <p:sldId id="268" r:id="rId6"/>
    <p:sldId id="269" r:id="rId7"/>
    <p:sldId id="271" r:id="rId8"/>
    <p:sldId id="272" r:id="rId9"/>
    <p:sldId id="262" r:id="rId10"/>
    <p:sldId id="273" r:id="rId11"/>
    <p:sldId id="263" r:id="rId12"/>
    <p:sldId id="264" r:id="rId13"/>
    <p:sldId id="265" r:id="rId14"/>
    <p:sldId id="266" r:id="rId15"/>
    <p:sldId id="267" r:id="rId16"/>
    <p:sldId id="274" r:id="rId17"/>
    <p:sldId id="256" r:id="rId1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94660"/>
  </p:normalViewPr>
  <p:slideViewPr>
    <p:cSldViewPr snapToGrid="0">
      <p:cViewPr varScale="1">
        <p:scale>
          <a:sx n="77" d="100"/>
          <a:sy n="77" d="100"/>
        </p:scale>
        <p:origin x="76" y="10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theme" Target="theme/theme1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416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58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25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145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708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820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274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214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65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3/5/2023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483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286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111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22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Rectangle 24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7" name="Rectangle 26">
            <a:extLst>
              <a:ext uri="{FF2B5EF4-FFF2-40B4-BE49-F238E27FC236}">
                <a16:creationId xmlns:a16="http://schemas.microsoft.com/office/drawing/2014/main" id="{526E0BFB-CDF1-4990-8C11-AC849311E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Tijdelijke aanduiding voor inhoud 4" descr="deAfbeelding met onscherp">
            <a:extLst>
              <a:ext uri="{FF2B5EF4-FFF2-40B4-BE49-F238E27FC236}">
                <a16:creationId xmlns:a16="http://schemas.microsoft.com/office/drawing/2014/main" id="{F58FFE00-1A47-F2B3-448C-EBC09A7772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07" b="17558"/>
          <a:stretch/>
        </p:blipFill>
        <p:spPr>
          <a:xfrm>
            <a:off x="-2" y="10"/>
            <a:ext cx="8668512" cy="6857990"/>
          </a:xfrm>
          <a:prstGeom prst="rect">
            <a:avLst/>
          </a:prstGeom>
        </p:spPr>
      </p:pic>
      <p:sp>
        <p:nvSpPr>
          <p:cNvPr id="38" name="Rectangle 28">
            <a:extLst>
              <a:ext uri="{FF2B5EF4-FFF2-40B4-BE49-F238E27FC236}">
                <a16:creationId xmlns:a16="http://schemas.microsoft.com/office/drawing/2014/main" id="{6069A1F8-9BEB-4786-9694-FC48B2D75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788244" y="0"/>
            <a:ext cx="940375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0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41327278-9C19-7DD1-A165-97EE25191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8600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/>
              <a:t>De </a:t>
            </a:r>
            <a:r>
              <a:rPr lang="en-US" sz="4800" dirty="0" err="1"/>
              <a:t>Heilige</a:t>
            </a:r>
            <a:r>
              <a:rPr lang="en-US" sz="4800" dirty="0"/>
              <a:t> </a:t>
            </a:r>
            <a:r>
              <a:rPr lang="en-US" sz="4800" dirty="0" err="1"/>
              <a:t>Geest</a:t>
            </a:r>
            <a:r>
              <a:rPr lang="en-US" sz="4800" dirty="0"/>
              <a:t> en </a:t>
            </a:r>
            <a:r>
              <a:rPr lang="en-US" sz="4800" dirty="0" err="1"/>
              <a:t>jouw</a:t>
            </a:r>
            <a:r>
              <a:rPr lang="en-US" sz="4800" dirty="0"/>
              <a:t> </a:t>
            </a:r>
            <a:r>
              <a:rPr lang="en-US" sz="4800" dirty="0" err="1"/>
              <a:t>karakter</a:t>
            </a:r>
            <a:r>
              <a:rPr lang="en-US" sz="4800" dirty="0"/>
              <a:t>.  </a:t>
            </a:r>
          </a:p>
        </p:txBody>
      </p:sp>
      <p:sp>
        <p:nvSpPr>
          <p:cNvPr id="39" name="Rectangle 30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Rectangle 32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65800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Tijdelijke aanduiding voor inhoud 4" descr="Afbeelding met onscherp&#10;&#10;Automatisch gegenereerde beschrijving">
            <a:extLst>
              <a:ext uri="{FF2B5EF4-FFF2-40B4-BE49-F238E27FC236}">
                <a16:creationId xmlns:a16="http://schemas.microsoft.com/office/drawing/2014/main" id="{C578DFE7-D733-5218-E38A-4F57BF6D37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681" b="26132"/>
          <a:stretch/>
        </p:blipFill>
        <p:spPr>
          <a:xfrm>
            <a:off x="-232736" y="282643"/>
            <a:ext cx="12191980" cy="685799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44CD100-6267-4E62-AA64-2182A3A6A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>
                  <a:alpha val="30000"/>
                </a:schemeClr>
              </a:gs>
              <a:gs pos="33000">
                <a:schemeClr val="tx1">
                  <a:alpha val="20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01A7FBF-C8DF-7A71-B54D-9309FEF0F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Exodus 31:3-5.</a:t>
            </a:r>
            <a:br>
              <a:rPr lang="en-US" dirty="0">
                <a:solidFill>
                  <a:schemeClr val="bg1"/>
                </a:solidFill>
              </a:rPr>
            </a:br>
            <a:br>
              <a:rPr lang="en-US" dirty="0">
                <a:solidFill>
                  <a:schemeClr val="bg1"/>
                </a:solidFill>
              </a:rPr>
            </a:br>
            <a:r>
              <a:rPr lang="en-US" dirty="0" err="1">
                <a:solidFill>
                  <a:schemeClr val="bg1"/>
                </a:solidFill>
              </a:rPr>
              <a:t>voorbeeld</a:t>
            </a:r>
            <a:r>
              <a:rPr lang="en-US" dirty="0">
                <a:solidFill>
                  <a:schemeClr val="bg1"/>
                </a:solidFill>
              </a:rPr>
              <a:t> hoe God </a:t>
            </a:r>
            <a:r>
              <a:rPr lang="en-US" dirty="0" err="1">
                <a:solidFill>
                  <a:schemeClr val="bg1"/>
                </a:solidFill>
              </a:rPr>
              <a:t>karakter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geven</a:t>
            </a:r>
            <a:r>
              <a:rPr lang="en-US" dirty="0">
                <a:solidFill>
                  <a:schemeClr val="bg1"/>
                </a:solidFill>
              </a:rPr>
              <a:t> 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bg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4525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28E3505-36F5-47A9-A188-7C60ACBB99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Tijdelijke aanduiding voor inhoud 4" descr="Afbeelding met onscherp&#10;&#10;Automatisch gegenereerde beschrijving">
            <a:extLst>
              <a:ext uri="{FF2B5EF4-FFF2-40B4-BE49-F238E27FC236}">
                <a16:creationId xmlns:a16="http://schemas.microsoft.com/office/drawing/2014/main" id="{60887C5C-8DE8-5639-5008-91AA17D6F1A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4"/>
          <a:stretch/>
        </p:blipFill>
        <p:spPr>
          <a:xfrm>
            <a:off x="3143213" y="10"/>
            <a:ext cx="4956582" cy="6857990"/>
          </a:xfrm>
          <a:custGeom>
            <a:avLst/>
            <a:gdLst/>
            <a:ahLst/>
            <a:cxnLst/>
            <a:rect l="l" t="t" r="r" b="b"/>
            <a:pathLst>
              <a:path w="4956582" h="6858000">
                <a:moveTo>
                  <a:pt x="0" y="0"/>
                </a:moveTo>
                <a:lnTo>
                  <a:pt x="4161807" y="0"/>
                </a:lnTo>
                <a:lnTo>
                  <a:pt x="4176560" y="27485"/>
                </a:lnTo>
                <a:cubicBezTo>
                  <a:pt x="4666464" y="986552"/>
                  <a:pt x="4956582" y="2177077"/>
                  <a:pt x="4956582" y="3466807"/>
                </a:cubicBezTo>
                <a:cubicBezTo>
                  <a:pt x="4956582" y="4657326"/>
                  <a:pt x="4709381" y="5763316"/>
                  <a:pt x="4286027" y="6680757"/>
                </a:cubicBezTo>
                <a:lnTo>
                  <a:pt x="4199937" y="6858000"/>
                </a:lnTo>
                <a:lnTo>
                  <a:pt x="53039" y="6858000"/>
                </a:lnTo>
                <a:lnTo>
                  <a:pt x="132047" y="6695338"/>
                </a:lnTo>
                <a:cubicBezTo>
                  <a:pt x="555401" y="5777898"/>
                  <a:pt x="802602" y="4671908"/>
                  <a:pt x="802602" y="3481388"/>
                </a:cubicBezTo>
                <a:cubicBezTo>
                  <a:pt x="802602" y="2191659"/>
                  <a:pt x="512484" y="1001134"/>
                  <a:pt x="22579" y="42066"/>
                </a:cubicBezTo>
                <a:close/>
              </a:path>
            </a:pathLst>
          </a:custGeom>
        </p:spPr>
      </p:pic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283B6091-C9A6-4C92-8315-2DE12015E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945815" cy="6858000"/>
          </a:xfrm>
          <a:custGeom>
            <a:avLst/>
            <a:gdLst>
              <a:gd name="connsiteX0" fmla="*/ 0 w 3945815"/>
              <a:gd name="connsiteY0" fmla="*/ 0 h 6858000"/>
              <a:gd name="connsiteX1" fmla="*/ 3138662 w 3945815"/>
              <a:gd name="connsiteY1" fmla="*/ 0 h 6858000"/>
              <a:gd name="connsiteX2" fmla="*/ 3275260 w 3945815"/>
              <a:gd name="connsiteY2" fmla="*/ 267438 h 6858000"/>
              <a:gd name="connsiteX3" fmla="*/ 3945815 w 3945815"/>
              <a:gd name="connsiteY3" fmla="*/ 3481388 h 6858000"/>
              <a:gd name="connsiteX4" fmla="*/ 3275260 w 3945815"/>
              <a:gd name="connsiteY4" fmla="*/ 6695338 h 6858000"/>
              <a:gd name="connsiteX5" fmla="*/ 3192177 w 3945815"/>
              <a:gd name="connsiteY5" fmla="*/ 6858000 h 6858000"/>
              <a:gd name="connsiteX6" fmla="*/ 0 w 3945815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45815" h="6858000">
                <a:moveTo>
                  <a:pt x="0" y="0"/>
                </a:moveTo>
                <a:lnTo>
                  <a:pt x="3138662" y="0"/>
                </a:lnTo>
                <a:lnTo>
                  <a:pt x="3275260" y="267438"/>
                </a:lnTo>
                <a:cubicBezTo>
                  <a:pt x="3698614" y="1184879"/>
                  <a:pt x="3945815" y="2290869"/>
                  <a:pt x="3945815" y="3481388"/>
                </a:cubicBezTo>
                <a:cubicBezTo>
                  <a:pt x="3945815" y="4671908"/>
                  <a:pt x="3698614" y="5777898"/>
                  <a:pt x="3275260" y="6695338"/>
                </a:cubicBezTo>
                <a:lnTo>
                  <a:pt x="319217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CC6ACBBE-7216-419A-81B7-BD305A9FE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936670" cy="6858000"/>
          </a:xfrm>
          <a:custGeom>
            <a:avLst/>
            <a:gdLst>
              <a:gd name="connsiteX0" fmla="*/ 0 w 3936670"/>
              <a:gd name="connsiteY0" fmla="*/ 0 h 6858000"/>
              <a:gd name="connsiteX1" fmla="*/ 3129517 w 3936670"/>
              <a:gd name="connsiteY1" fmla="*/ 0 h 6858000"/>
              <a:gd name="connsiteX2" fmla="*/ 3266115 w 3936670"/>
              <a:gd name="connsiteY2" fmla="*/ 267438 h 6858000"/>
              <a:gd name="connsiteX3" fmla="*/ 3936670 w 3936670"/>
              <a:gd name="connsiteY3" fmla="*/ 3481388 h 6858000"/>
              <a:gd name="connsiteX4" fmla="*/ 3266115 w 3936670"/>
              <a:gd name="connsiteY4" fmla="*/ 6695338 h 6858000"/>
              <a:gd name="connsiteX5" fmla="*/ 3183032 w 3936670"/>
              <a:gd name="connsiteY5" fmla="*/ 6858000 h 6858000"/>
              <a:gd name="connsiteX6" fmla="*/ 0 w 393667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36670" h="6858000">
                <a:moveTo>
                  <a:pt x="0" y="0"/>
                </a:moveTo>
                <a:lnTo>
                  <a:pt x="3129517" y="0"/>
                </a:lnTo>
                <a:lnTo>
                  <a:pt x="3266115" y="267438"/>
                </a:lnTo>
                <a:cubicBezTo>
                  <a:pt x="3689469" y="1184879"/>
                  <a:pt x="3936670" y="2290869"/>
                  <a:pt x="3936670" y="3481388"/>
                </a:cubicBezTo>
                <a:cubicBezTo>
                  <a:pt x="3936670" y="4671908"/>
                  <a:pt x="3689469" y="5777898"/>
                  <a:pt x="3266115" y="6695338"/>
                </a:cubicBezTo>
                <a:lnTo>
                  <a:pt x="3183032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48B32DF-74FC-15D7-D915-1B87EE604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2903843" cy="4526280"/>
          </a:xfrm>
        </p:spPr>
        <p:txBody>
          <a:bodyPr>
            <a:normAutofit/>
          </a:bodyPr>
          <a:lstStyle/>
          <a:p>
            <a:r>
              <a:rPr lang="en-US" sz="3200" dirty="0">
                <a:sym typeface="Wingdings" panose="05000000000000000000" pitchFamily="2" charset="2"/>
              </a:rPr>
              <a:t>Het </a:t>
            </a:r>
            <a:r>
              <a:rPr lang="en-US" sz="3200" dirty="0" err="1">
                <a:sym typeface="Wingdings" panose="05000000000000000000" pitchFamily="2" charset="2"/>
              </a:rPr>
              <a:t>doel</a:t>
            </a:r>
            <a:r>
              <a:rPr lang="en-US" sz="3200" dirty="0">
                <a:sym typeface="Wingdings" panose="05000000000000000000" pitchFamily="2" charset="2"/>
              </a:rPr>
              <a:t> van het </a:t>
            </a:r>
            <a:r>
              <a:rPr lang="en-US" sz="3200" dirty="0" err="1">
                <a:sym typeface="Wingdings" panose="05000000000000000000" pitchFamily="2" charset="2"/>
              </a:rPr>
              <a:t>leven</a:t>
            </a:r>
            <a:r>
              <a:rPr lang="en-US" sz="3200" dirty="0">
                <a:sym typeface="Wingdings" panose="05000000000000000000" pitchFamily="2" charset="2"/>
              </a:rPr>
              <a:t> en het </a:t>
            </a:r>
            <a:r>
              <a:rPr lang="en-US" sz="3200" dirty="0" err="1">
                <a:sym typeface="Wingdings" panose="05000000000000000000" pitchFamily="2" charset="2"/>
              </a:rPr>
              <a:t>karakter</a:t>
            </a:r>
            <a:r>
              <a:rPr lang="en-US" sz="3200" dirty="0">
                <a:sym typeface="Wingdings" panose="05000000000000000000" pitchFamily="2" charset="2"/>
              </a:rPr>
              <a:t> van </a:t>
            </a:r>
            <a:r>
              <a:rPr lang="en-US" sz="3200" dirty="0" err="1">
                <a:sym typeface="Wingdings" panose="05000000000000000000" pitchFamily="2" charset="2"/>
              </a:rPr>
              <a:t>een</a:t>
            </a:r>
            <a:r>
              <a:rPr lang="en-US" sz="3200" dirty="0">
                <a:sym typeface="Wingdings" panose="05000000000000000000" pitchFamily="2" charset="2"/>
              </a:rPr>
              <a:t> christen.  </a:t>
            </a:r>
            <a:endParaRPr lang="nl-NL" sz="32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8E79BE4-34FE-485A-98A5-92CE8F7C4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97476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BC0FFAD-D408-2EC1-9D77-6D209864F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20101" y="932688"/>
            <a:ext cx="3150108" cy="4992624"/>
          </a:xfrm>
        </p:spPr>
        <p:txBody>
          <a:bodyPr anchor="ctr">
            <a:normAutofit/>
          </a:bodyPr>
          <a:lstStyle/>
          <a:p>
            <a:r>
              <a:rPr lang="en-US" sz="1800" dirty="0" err="1"/>
              <a:t>Beatitudo</a:t>
            </a:r>
            <a:r>
              <a:rPr lang="en-US" sz="1800" dirty="0"/>
              <a:t> – Het </a:t>
            </a:r>
            <a:r>
              <a:rPr lang="en-US" sz="1800" dirty="0" err="1"/>
              <a:t>doel</a:t>
            </a:r>
            <a:r>
              <a:rPr lang="en-US" sz="1800" dirty="0"/>
              <a:t> is het </a:t>
            </a:r>
            <a:r>
              <a:rPr lang="en-US" sz="1800" dirty="0" err="1"/>
              <a:t>geluk</a:t>
            </a:r>
            <a:r>
              <a:rPr lang="en-US" sz="1800" dirty="0"/>
              <a:t> – en </a:t>
            </a:r>
            <a:r>
              <a:rPr lang="en-US" sz="1800" dirty="0" err="1"/>
              <a:t>dat</a:t>
            </a:r>
            <a:r>
              <a:rPr lang="en-US" sz="1800" dirty="0"/>
              <a:t> </a:t>
            </a:r>
            <a:r>
              <a:rPr lang="en-US" sz="1800" dirty="0" err="1"/>
              <a:t>geluk</a:t>
            </a:r>
            <a:r>
              <a:rPr lang="en-US" sz="1800" dirty="0"/>
              <a:t> is </a:t>
            </a:r>
            <a:r>
              <a:rPr lang="en-US" sz="1800" dirty="0" err="1"/>
              <a:t>alleen</a:t>
            </a:r>
            <a:r>
              <a:rPr lang="en-US" sz="1800" dirty="0"/>
              <a:t> in God </a:t>
            </a:r>
            <a:r>
              <a:rPr lang="en-US" sz="1800" dirty="0" err="1"/>
              <a:t>te</a:t>
            </a:r>
            <a:r>
              <a:rPr lang="en-US" sz="1800" dirty="0"/>
              <a:t> </a:t>
            </a:r>
            <a:r>
              <a:rPr lang="en-US" sz="1800" dirty="0" err="1"/>
              <a:t>vinden</a:t>
            </a:r>
            <a:r>
              <a:rPr lang="en-US" sz="1800" dirty="0"/>
              <a:t>. God is het </a:t>
            </a:r>
            <a:r>
              <a:rPr lang="en-US" sz="1800" dirty="0" err="1"/>
              <a:t>uiteindelijke</a:t>
            </a:r>
            <a:r>
              <a:rPr lang="en-US" sz="1800" dirty="0"/>
              <a:t> </a:t>
            </a:r>
            <a:r>
              <a:rPr lang="en-US" sz="1800" dirty="0" err="1"/>
              <a:t>doel</a:t>
            </a:r>
            <a:r>
              <a:rPr lang="en-US" sz="1800" dirty="0"/>
              <a:t> van de </a:t>
            </a:r>
            <a:r>
              <a:rPr lang="en-US" sz="1800" dirty="0" err="1"/>
              <a:t>mens</a:t>
            </a:r>
            <a:r>
              <a:rPr lang="en-US" sz="1800" dirty="0"/>
              <a:t> en van alle </a:t>
            </a:r>
            <a:r>
              <a:rPr lang="en-US" sz="1800" dirty="0" err="1"/>
              <a:t>dingen</a:t>
            </a:r>
            <a:r>
              <a:rPr lang="en-US" sz="1800" dirty="0"/>
              <a:t>.   .</a:t>
            </a:r>
          </a:p>
        </p:txBody>
      </p:sp>
    </p:spTree>
    <p:extLst>
      <p:ext uri="{BB962C8B-B14F-4D97-AF65-F5344CB8AC3E}">
        <p14:creationId xmlns:p14="http://schemas.microsoft.com/office/powerpoint/2010/main" val="33090336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0E2F58BF-12E5-4B5A-AD25-4DAAA274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31B51AF-6088-BEB5-47CE-E4E7A73F8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400" dirty="0"/>
              <a:t>De </a:t>
            </a:r>
            <a:r>
              <a:rPr lang="en-US" sz="2400" dirty="0" err="1"/>
              <a:t>bestemming</a:t>
            </a:r>
            <a:r>
              <a:rPr lang="en-US" sz="2400" dirty="0"/>
              <a:t> van </a:t>
            </a:r>
            <a:r>
              <a:rPr lang="en-US" sz="2400" dirty="0" err="1"/>
              <a:t>jouw</a:t>
            </a:r>
            <a:r>
              <a:rPr lang="en-US" sz="2400" dirty="0"/>
              <a:t> </a:t>
            </a:r>
            <a:r>
              <a:rPr lang="en-US" sz="2400" dirty="0" err="1"/>
              <a:t>als</a:t>
            </a:r>
            <a:r>
              <a:rPr lang="en-US" sz="2400" dirty="0"/>
              <a:t> </a:t>
            </a:r>
            <a:r>
              <a:rPr lang="en-US" sz="2400" dirty="0" err="1"/>
              <a:t>mens</a:t>
            </a:r>
            <a:r>
              <a:rPr lang="en-US" sz="2400" dirty="0"/>
              <a:t> en de </a:t>
            </a:r>
            <a:r>
              <a:rPr lang="en-US" sz="2400" dirty="0" err="1"/>
              <a:t>deugden</a:t>
            </a:r>
            <a:r>
              <a:rPr lang="en-US" sz="2400" dirty="0"/>
              <a:t>. 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 err="1"/>
              <a:t>Efeze</a:t>
            </a:r>
            <a:r>
              <a:rPr lang="en-US" sz="2400" dirty="0"/>
              <a:t> 1:10-15</a:t>
            </a:r>
          </a:p>
        </p:txBody>
      </p:sp>
      <p:sp>
        <p:nvSpPr>
          <p:cNvPr id="16" name="!!accent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Tijdelijke aanduiding voor inhoud 4" descr="Afbeelding met onscherp">
            <a:extLst>
              <a:ext uri="{FF2B5EF4-FFF2-40B4-BE49-F238E27FC236}">
                <a16:creationId xmlns:a16="http://schemas.microsoft.com/office/drawing/2014/main" id="{CA1E3E6B-9325-705F-341A-A4150E7A3B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58" r="1" b="12110"/>
          <a:stretch/>
        </p:blipFill>
        <p:spPr>
          <a:xfrm>
            <a:off x="4868487" y="10"/>
            <a:ext cx="732351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363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526E0BFB-CDF1-4990-8C11-AC849311E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Tijdelijke aanduiding voor inhoud 4" descr="Afbeelding met onscherp&#10;&#10;Automatisch gegenereerde beschrijving">
            <a:extLst>
              <a:ext uri="{FF2B5EF4-FFF2-40B4-BE49-F238E27FC236}">
                <a16:creationId xmlns:a16="http://schemas.microsoft.com/office/drawing/2014/main" id="{3E9EB4E0-B5DD-64C3-FF12-0859E2F26F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07" b="17558"/>
          <a:stretch/>
        </p:blipFill>
        <p:spPr>
          <a:xfrm>
            <a:off x="-2" y="10"/>
            <a:ext cx="8668512" cy="685799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6069A1F8-9BEB-4786-9694-FC48B2D75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788244" y="0"/>
            <a:ext cx="940375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0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1F4A6E6-8F7F-3951-C63B-429D79666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8600" y="1122363"/>
            <a:ext cx="4023360" cy="320413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4800" dirty="0"/>
              <a:t>Psalm 8:6-7</a:t>
            </a:r>
            <a:br>
              <a:rPr lang="en-US" sz="4800" dirty="0"/>
            </a:br>
            <a:br>
              <a:rPr lang="en-US" sz="4800" dirty="0"/>
            </a:br>
            <a:r>
              <a:rPr lang="en-US" sz="2700" dirty="0"/>
              <a:t>U </a:t>
            </a:r>
            <a:r>
              <a:rPr lang="en-US" sz="2700" dirty="0" err="1"/>
              <a:t>hebt</a:t>
            </a:r>
            <a:r>
              <a:rPr lang="en-US" sz="2700" dirty="0"/>
              <a:t> hem </a:t>
            </a:r>
            <a:r>
              <a:rPr lang="en-US" sz="2700" dirty="0" err="1"/>
              <a:t>bijna</a:t>
            </a:r>
            <a:r>
              <a:rPr lang="en-US" sz="2700" dirty="0"/>
              <a:t> </a:t>
            </a:r>
            <a:r>
              <a:rPr lang="en-US" sz="2700" dirty="0" err="1"/>
              <a:t>een</a:t>
            </a:r>
            <a:r>
              <a:rPr lang="en-US" sz="2700" dirty="0"/>
              <a:t> God </a:t>
            </a:r>
            <a:r>
              <a:rPr lang="en-US" sz="2700" dirty="0" err="1"/>
              <a:t>gemaakt</a:t>
            </a:r>
            <a:r>
              <a:rPr lang="en-US" sz="2700" dirty="0"/>
              <a:t>, hem </a:t>
            </a:r>
            <a:r>
              <a:rPr lang="en-US" sz="2700" dirty="0" err="1"/>
              <a:t>gekroond</a:t>
            </a:r>
            <a:r>
              <a:rPr lang="en-US" sz="2700" dirty="0"/>
              <a:t> met </a:t>
            </a:r>
            <a:r>
              <a:rPr lang="en-US" sz="2700" dirty="0" err="1"/>
              <a:t>glan</a:t>
            </a:r>
            <a:r>
              <a:rPr lang="en-US" sz="2700" dirty="0"/>
              <a:t> en </a:t>
            </a:r>
            <a:r>
              <a:rPr lang="en-US" sz="2700" dirty="0" err="1"/>
              <a:t>glorie</a:t>
            </a:r>
            <a:r>
              <a:rPr lang="en-US" sz="2700" dirty="0"/>
              <a:t>. Hem </a:t>
            </a:r>
            <a:r>
              <a:rPr lang="en-US" sz="2700" dirty="0" err="1"/>
              <a:t>toevertrouwd</a:t>
            </a:r>
            <a:r>
              <a:rPr lang="en-US" sz="2700" dirty="0"/>
              <a:t> het </a:t>
            </a:r>
            <a:r>
              <a:rPr lang="en-US" sz="2700" dirty="0" err="1"/>
              <a:t>werk</a:t>
            </a:r>
            <a:r>
              <a:rPr lang="en-US" sz="2700" dirty="0"/>
              <a:t> van </a:t>
            </a:r>
            <a:r>
              <a:rPr lang="en-US" sz="2700" dirty="0" err="1"/>
              <a:t>Uw</a:t>
            </a:r>
            <a:r>
              <a:rPr lang="en-US" sz="2700" dirty="0"/>
              <a:t> </a:t>
            </a:r>
            <a:r>
              <a:rPr lang="en-US" sz="2700" dirty="0" err="1"/>
              <a:t>handen</a:t>
            </a:r>
            <a:r>
              <a:rPr lang="en-US" sz="2700" dirty="0"/>
              <a:t> en </a:t>
            </a:r>
            <a:r>
              <a:rPr lang="en-US" sz="2700" dirty="0" err="1"/>
              <a:t>alles</a:t>
            </a:r>
            <a:r>
              <a:rPr lang="en-US" sz="2700" dirty="0"/>
              <a:t> </a:t>
            </a:r>
            <a:r>
              <a:rPr lang="en-US" sz="2700" dirty="0" err="1"/>
              <a:t>aan</a:t>
            </a:r>
            <a:r>
              <a:rPr lang="en-US" sz="2700" dirty="0"/>
              <a:t> </a:t>
            </a:r>
            <a:r>
              <a:rPr lang="en-US" sz="2700" dirty="0" err="1"/>
              <a:t>zijn</a:t>
            </a:r>
            <a:r>
              <a:rPr lang="en-US" sz="2700" dirty="0"/>
              <a:t> </a:t>
            </a:r>
            <a:r>
              <a:rPr lang="en-US" sz="2700" dirty="0" err="1"/>
              <a:t>voeten</a:t>
            </a:r>
            <a:r>
              <a:rPr lang="en-US" sz="2700" dirty="0"/>
              <a:t> </a:t>
            </a:r>
            <a:r>
              <a:rPr lang="en-US" sz="2700" dirty="0" err="1"/>
              <a:t>gelegd</a:t>
            </a:r>
            <a:r>
              <a:rPr lang="en-US" sz="2700" dirty="0"/>
              <a:t>.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16529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526E0BFB-CDF1-4990-8C11-AC849311E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Tijdelijke aanduiding voor inhoud 4" descr="Afbeelding met onscherp&#10;&#10;Automatisch gegenereerde beschrijving">
            <a:extLst>
              <a:ext uri="{FF2B5EF4-FFF2-40B4-BE49-F238E27FC236}">
                <a16:creationId xmlns:a16="http://schemas.microsoft.com/office/drawing/2014/main" id="{3E9EB4E0-B5DD-64C3-FF12-0859E2F26F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07" b="17558"/>
          <a:stretch/>
        </p:blipFill>
        <p:spPr>
          <a:xfrm>
            <a:off x="-2" y="10"/>
            <a:ext cx="8668512" cy="685799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6069A1F8-9BEB-4786-9694-FC48B2D75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788244" y="0"/>
            <a:ext cx="940375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0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1F4A6E6-8F7F-3951-C63B-429D79666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8600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 dirty="0"/>
              <a:t>De </a:t>
            </a:r>
            <a:r>
              <a:rPr lang="en-US" sz="3600" dirty="0" err="1"/>
              <a:t>Geest</a:t>
            </a:r>
            <a:r>
              <a:rPr lang="en-US" sz="3600" dirty="0"/>
              <a:t>, het </a:t>
            </a:r>
            <a:r>
              <a:rPr lang="en-US" sz="3600" dirty="0" err="1"/>
              <a:t>verlangen</a:t>
            </a:r>
            <a:r>
              <a:rPr lang="en-US" sz="3600" dirty="0"/>
              <a:t> en de </a:t>
            </a:r>
            <a:r>
              <a:rPr lang="en-US" sz="3600" dirty="0" err="1"/>
              <a:t>nieuwe</a:t>
            </a:r>
            <a:r>
              <a:rPr lang="en-US" sz="3600" dirty="0"/>
              <a:t> </a:t>
            </a:r>
            <a:r>
              <a:rPr lang="en-US" sz="3600" dirty="0" err="1"/>
              <a:t>mensheid</a:t>
            </a:r>
            <a:r>
              <a:rPr lang="en-US" sz="3600" dirty="0"/>
              <a:t>. </a:t>
            </a:r>
            <a:r>
              <a:rPr lang="en-US" sz="3600" dirty="0" err="1"/>
              <a:t>Galaten</a:t>
            </a:r>
            <a:r>
              <a:rPr lang="en-US" sz="3600" dirty="0"/>
              <a:t> 5:16 en 17. 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77371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0E2F58BF-12E5-4B5A-AD25-4DAAA274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31B51AF-6088-BEB5-47CE-E4E7A73F8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4400" dirty="0"/>
              <a:t>Het </a:t>
            </a:r>
            <a:r>
              <a:rPr lang="en-US" sz="4400" dirty="0" err="1"/>
              <a:t>werk</a:t>
            </a:r>
            <a:r>
              <a:rPr lang="en-US" sz="4400" dirty="0"/>
              <a:t> van de </a:t>
            </a:r>
            <a:r>
              <a:rPr lang="en-US" sz="4400" dirty="0" err="1"/>
              <a:t>Heilige</a:t>
            </a:r>
            <a:r>
              <a:rPr lang="en-US" sz="4400" dirty="0"/>
              <a:t> </a:t>
            </a:r>
            <a:r>
              <a:rPr lang="en-US" sz="4400" dirty="0" err="1"/>
              <a:t>Geest</a:t>
            </a:r>
            <a:r>
              <a:rPr lang="en-US" sz="4400" dirty="0"/>
              <a:t> </a:t>
            </a:r>
            <a:r>
              <a:rPr lang="en-US" sz="4400" dirty="0" err="1"/>
              <a:t>als</a:t>
            </a:r>
            <a:r>
              <a:rPr lang="en-US" sz="4400" dirty="0"/>
              <a:t> </a:t>
            </a:r>
            <a:r>
              <a:rPr lang="en-US" sz="4400" dirty="0" err="1"/>
              <a:t>een</a:t>
            </a:r>
            <a:r>
              <a:rPr lang="en-US" sz="4400" dirty="0"/>
              <a:t> </a:t>
            </a:r>
            <a:r>
              <a:rPr lang="en-US" sz="4400" dirty="0" err="1"/>
              <a:t>doorlopend</a:t>
            </a:r>
            <a:r>
              <a:rPr lang="en-US" sz="4400" dirty="0"/>
              <a:t> </a:t>
            </a:r>
            <a:r>
              <a:rPr lang="en-US" sz="4400" dirty="0" err="1"/>
              <a:t>ritme</a:t>
            </a:r>
            <a:r>
              <a:rPr lang="en-US" sz="4400" dirty="0"/>
              <a:t> van het </a:t>
            </a:r>
            <a:r>
              <a:rPr lang="en-US" sz="4400" dirty="0" err="1"/>
              <a:t>christelijk</a:t>
            </a:r>
            <a:r>
              <a:rPr lang="en-US" sz="4400" dirty="0"/>
              <a:t> </a:t>
            </a:r>
            <a:r>
              <a:rPr lang="en-US" sz="4400" dirty="0" err="1"/>
              <a:t>leven</a:t>
            </a:r>
            <a:r>
              <a:rPr lang="en-US" sz="4400" dirty="0"/>
              <a:t>. </a:t>
            </a:r>
          </a:p>
        </p:txBody>
      </p:sp>
      <p:sp>
        <p:nvSpPr>
          <p:cNvPr id="16" name="!!accent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Tijdelijke aanduiding voor inhoud 4" descr="Afbeelding met onscherp">
            <a:extLst>
              <a:ext uri="{FF2B5EF4-FFF2-40B4-BE49-F238E27FC236}">
                <a16:creationId xmlns:a16="http://schemas.microsoft.com/office/drawing/2014/main" id="{CA1E3E6B-9325-705F-341A-A4150E7A3B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58" r="1" b="12110"/>
          <a:stretch/>
        </p:blipFill>
        <p:spPr>
          <a:xfrm>
            <a:off x="4868487" y="10"/>
            <a:ext cx="732351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6862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0E2F58BF-12E5-4B5A-AD25-4DAAA274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31B51AF-6088-BEB5-47CE-E4E7A73F8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 dirty="0"/>
              <a:t>Tot slot; de </a:t>
            </a:r>
            <a:r>
              <a:rPr lang="en-US" sz="3600" dirty="0" err="1"/>
              <a:t>Heilige</a:t>
            </a:r>
            <a:r>
              <a:rPr lang="en-US" sz="3600" dirty="0"/>
              <a:t> </a:t>
            </a:r>
            <a:r>
              <a:rPr lang="en-US" sz="3600" dirty="0" err="1"/>
              <a:t>Geest</a:t>
            </a:r>
            <a:r>
              <a:rPr lang="en-US" sz="3600" dirty="0"/>
              <a:t> en </a:t>
            </a:r>
            <a:r>
              <a:rPr lang="en-US" sz="3600" dirty="0" err="1"/>
              <a:t>jouw</a:t>
            </a:r>
            <a:r>
              <a:rPr lang="en-US" sz="3600" dirty="0"/>
              <a:t> </a:t>
            </a:r>
            <a:r>
              <a:rPr lang="en-US" sz="3600" dirty="0" err="1"/>
              <a:t>deugden</a:t>
            </a:r>
            <a:r>
              <a:rPr lang="en-US" sz="3600" dirty="0"/>
              <a:t>, </a:t>
            </a:r>
            <a:r>
              <a:rPr lang="en-US" sz="3600" dirty="0" err="1"/>
              <a:t>ervaring</a:t>
            </a:r>
            <a:r>
              <a:rPr lang="en-US" sz="3600" dirty="0"/>
              <a:t> en </a:t>
            </a:r>
            <a:r>
              <a:rPr lang="en-US" sz="3600" dirty="0" err="1"/>
              <a:t>karakter</a:t>
            </a:r>
            <a:r>
              <a:rPr lang="en-US" sz="3600" dirty="0"/>
              <a:t>. </a:t>
            </a:r>
          </a:p>
        </p:txBody>
      </p:sp>
      <p:sp>
        <p:nvSpPr>
          <p:cNvPr id="16" name="!!accent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Tijdelijke aanduiding voor inhoud 4" descr="Afbeelding met onscherp">
            <a:extLst>
              <a:ext uri="{FF2B5EF4-FFF2-40B4-BE49-F238E27FC236}">
                <a16:creationId xmlns:a16="http://schemas.microsoft.com/office/drawing/2014/main" id="{CA1E3E6B-9325-705F-341A-A4150E7A3B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58" r="1" b="12110"/>
          <a:stretch/>
        </p:blipFill>
        <p:spPr>
          <a:xfrm>
            <a:off x="4868487" y="10"/>
            <a:ext cx="732351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4723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p!!Rectangle">
            <a:extLst>
              <a:ext uri="{FF2B5EF4-FFF2-40B4-BE49-F238E27FC236}">
                <a16:creationId xmlns:a16="http://schemas.microsoft.com/office/drawing/2014/main" id="{2FB82883-1DC0-4BE1-A607-009095F335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Kersenbloesem">
            <a:extLst>
              <a:ext uri="{FF2B5EF4-FFF2-40B4-BE49-F238E27FC236}">
                <a16:creationId xmlns:a16="http://schemas.microsoft.com/office/drawing/2014/main" id="{F3A33684-678E-59EA-6873-9CC9055C684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755" b="8976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m!!text rectangle">
            <a:extLst>
              <a:ext uri="{FF2B5EF4-FFF2-40B4-BE49-F238E27FC236}">
                <a16:creationId xmlns:a16="http://schemas.microsoft.com/office/drawing/2014/main" id="{A3473CF9-37EB-43E7-89EF-D2D1C53D1D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03615" y="4638503"/>
            <a:ext cx="8384770" cy="1332634"/>
          </a:xfrm>
          <a:prstGeom prst="rect">
            <a:avLst/>
          </a:prstGeom>
          <a:solidFill>
            <a:schemeClr val="bg1">
              <a:alpha val="95000"/>
            </a:schemeClr>
          </a:solidFill>
          <a:ln w="12700">
            <a:solidFill>
              <a:schemeClr val="tx2">
                <a:lumMod val="10000"/>
                <a:lumOff val="9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49308E4-D36A-C7FE-850A-76E4D46EBC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3121" y="4727173"/>
            <a:ext cx="7985759" cy="868823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4000" dirty="0"/>
              <a:t>De </a:t>
            </a:r>
            <a:r>
              <a:rPr lang="en-US" sz="4000" dirty="0" err="1"/>
              <a:t>Heilige</a:t>
            </a:r>
            <a:r>
              <a:rPr lang="en-US" sz="4000" dirty="0"/>
              <a:t> </a:t>
            </a:r>
            <a:r>
              <a:rPr lang="en-US" sz="4000" dirty="0" err="1"/>
              <a:t>Geest</a:t>
            </a:r>
            <a:r>
              <a:rPr lang="en-US" sz="4000" dirty="0"/>
              <a:t> en </a:t>
            </a:r>
            <a:r>
              <a:rPr lang="en-US" sz="4000" dirty="0" err="1"/>
              <a:t>Evangelisatie</a:t>
            </a:r>
            <a:r>
              <a:rPr lang="en-US" sz="4000" dirty="0"/>
              <a:t>. </a:t>
            </a:r>
            <a:endParaRPr lang="nl-NL" sz="4000" dirty="0"/>
          </a:p>
        </p:txBody>
      </p:sp>
      <p:sp>
        <p:nvSpPr>
          <p:cNvPr id="13" name="m!!accent">
            <a:extLst>
              <a:ext uri="{FF2B5EF4-FFF2-40B4-BE49-F238E27FC236}">
                <a16:creationId xmlns:a16="http://schemas.microsoft.com/office/drawing/2014/main" id="{586B4EF9-43BA-4655-A6FF-1D8E21574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83110" y="5628237"/>
            <a:ext cx="7225780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8FBA9E0-5BF9-E676-A89C-1958A55076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15738" y="5680637"/>
            <a:ext cx="6960524" cy="598516"/>
          </a:xfrm>
        </p:spPr>
        <p:txBody>
          <a:bodyPr anchor="ctr">
            <a:normAutofit/>
          </a:bodyPr>
          <a:lstStyle/>
          <a:p>
            <a:pPr algn="ctr"/>
            <a:r>
              <a:rPr lang="en-US" sz="2000" dirty="0" err="1">
                <a:solidFill>
                  <a:schemeClr val="bg1"/>
                </a:solidFill>
              </a:rPr>
              <a:t>Een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Geest</a:t>
            </a:r>
            <a:r>
              <a:rPr lang="en-US" sz="2000" dirty="0">
                <a:solidFill>
                  <a:schemeClr val="bg1"/>
                </a:solidFill>
              </a:rPr>
              <a:t> van </a:t>
            </a:r>
            <a:r>
              <a:rPr lang="en-US" sz="2000" dirty="0" err="1">
                <a:solidFill>
                  <a:schemeClr val="bg1"/>
                </a:solidFill>
              </a:rPr>
              <a:t>overvloed</a:t>
            </a:r>
            <a:endParaRPr lang="nl-NL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13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Tijdelijke aanduiding voor inhoud 4" descr="Afbeelding met onscherp&#10;&#10;Automatisch gegenereerde beschrijving">
            <a:extLst>
              <a:ext uri="{FF2B5EF4-FFF2-40B4-BE49-F238E27FC236}">
                <a16:creationId xmlns:a16="http://schemas.microsoft.com/office/drawing/2014/main" id="{4DA03289-D1A4-F103-F5FA-24D8F69E14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07" b="17558"/>
          <a:stretch/>
        </p:blipFill>
        <p:spPr>
          <a:xfrm>
            <a:off x="3399077" y="10"/>
            <a:ext cx="8668512" cy="685799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44CD100-6267-4E62-AA64-2182A3A6A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C427184-79A0-E066-F0AF-B9BD02AB941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marL="342900" lvl="0" indent="-342900"/>
            <a:br>
              <a:rPr lang="en-US" sz="1900" dirty="0">
                <a:effectLst/>
              </a:rPr>
            </a:br>
            <a:r>
              <a:rPr lang="en-US" sz="1900" dirty="0">
                <a:effectLst/>
              </a:rPr>
              <a:t> </a:t>
            </a:r>
            <a:r>
              <a:rPr lang="en-US" sz="1900" dirty="0" err="1"/>
              <a:t>Galaten</a:t>
            </a:r>
            <a:r>
              <a:rPr lang="en-US" sz="1900" dirty="0"/>
              <a:t> 5:22</a:t>
            </a:r>
            <a:br>
              <a:rPr lang="en-US" sz="1900" dirty="0">
                <a:effectLst/>
              </a:rPr>
            </a:br>
            <a:br>
              <a:rPr lang="en-US" sz="1900" dirty="0">
                <a:effectLst/>
              </a:rPr>
            </a:br>
            <a:r>
              <a:rPr lang="en-US" sz="1900" dirty="0"/>
              <a:t>Maar de </a:t>
            </a:r>
            <a:r>
              <a:rPr lang="en-US" sz="1900" dirty="0" err="1"/>
              <a:t>vrucht</a:t>
            </a:r>
            <a:r>
              <a:rPr lang="en-US" sz="1900" dirty="0"/>
              <a:t> van de </a:t>
            </a:r>
            <a:r>
              <a:rPr lang="en-US" sz="1900" dirty="0" err="1"/>
              <a:t>Geest</a:t>
            </a:r>
            <a:r>
              <a:rPr lang="en-US" sz="1900" dirty="0"/>
              <a:t>, is </a:t>
            </a:r>
            <a:r>
              <a:rPr lang="en-US" sz="1900" dirty="0" err="1"/>
              <a:t>liefde</a:t>
            </a:r>
            <a:r>
              <a:rPr lang="en-US" sz="1900" dirty="0"/>
              <a:t>, </a:t>
            </a:r>
            <a:r>
              <a:rPr lang="en-US" sz="1900" dirty="0" err="1"/>
              <a:t>blijdschap</a:t>
            </a:r>
            <a:r>
              <a:rPr lang="en-US" sz="1900" dirty="0"/>
              <a:t>, </a:t>
            </a:r>
            <a:r>
              <a:rPr lang="en-US" sz="1900" dirty="0" err="1"/>
              <a:t>vrede</a:t>
            </a:r>
            <a:r>
              <a:rPr lang="en-US" sz="1900" dirty="0"/>
              <a:t>, </a:t>
            </a:r>
            <a:r>
              <a:rPr lang="en-US" sz="1900" dirty="0" err="1"/>
              <a:t>lankmoedigheid</a:t>
            </a:r>
            <a:r>
              <a:rPr lang="en-US" sz="1900" dirty="0"/>
              <a:t>, </a:t>
            </a:r>
            <a:r>
              <a:rPr lang="en-US" sz="1900" dirty="0" err="1"/>
              <a:t>vriendelijkheid</a:t>
            </a:r>
            <a:r>
              <a:rPr lang="en-US" sz="1900" dirty="0"/>
              <a:t>, </a:t>
            </a:r>
            <a:r>
              <a:rPr lang="en-US" sz="1900" dirty="0" err="1"/>
              <a:t>goedheid</a:t>
            </a:r>
            <a:r>
              <a:rPr lang="en-US" sz="1900" dirty="0"/>
              <a:t>, </a:t>
            </a:r>
            <a:r>
              <a:rPr lang="en-US" sz="1900" dirty="0" err="1"/>
              <a:t>trouw</a:t>
            </a:r>
            <a:r>
              <a:rPr lang="en-US" sz="1900" dirty="0"/>
              <a:t>, </a:t>
            </a:r>
            <a:r>
              <a:rPr lang="en-US" sz="1900" dirty="0" err="1"/>
              <a:t>zachtmoedigheid</a:t>
            </a:r>
            <a:r>
              <a:rPr lang="en-US" sz="1900" dirty="0"/>
              <a:t> en </a:t>
            </a:r>
            <a:r>
              <a:rPr lang="en-US" sz="1900" dirty="0" err="1"/>
              <a:t>zelfbeheersing</a:t>
            </a:r>
            <a:r>
              <a:rPr lang="en-US" sz="1900" dirty="0"/>
              <a:t> </a:t>
            </a:r>
            <a:br>
              <a:rPr lang="en-US" sz="1900" dirty="0">
                <a:effectLst/>
              </a:rPr>
            </a:br>
            <a:r>
              <a:rPr lang="en-US" sz="1900" dirty="0">
                <a:effectLst/>
              </a:rPr>
              <a:t> </a:t>
            </a:r>
            <a:br>
              <a:rPr lang="en-US" sz="1900" dirty="0">
                <a:effectLst/>
              </a:rPr>
            </a:br>
            <a:br>
              <a:rPr lang="en-US" sz="1900" dirty="0">
                <a:effectLst/>
              </a:rPr>
            </a:br>
            <a:endParaRPr lang="en-US" sz="19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65651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Tijdelijke aanduiding voor inhoud 4" descr="Afbeelding met onscherp&#10;&#10;Automatisch gegenereerde beschrijving">
            <a:extLst>
              <a:ext uri="{FF2B5EF4-FFF2-40B4-BE49-F238E27FC236}">
                <a16:creationId xmlns:a16="http://schemas.microsoft.com/office/drawing/2014/main" id="{7870966B-EA8F-49CA-EE58-FF31B289DD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07" b="17558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44CD100-6267-4E62-AA64-2182A3A6A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1F2724F-BF2E-1B24-4923-DAAF22D7E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200" dirty="0" err="1"/>
              <a:t>Vrucht</a:t>
            </a:r>
            <a:r>
              <a:rPr lang="en-US" sz="3200" dirty="0"/>
              <a:t> is </a:t>
            </a:r>
            <a:r>
              <a:rPr lang="en-US" sz="3200" dirty="0" err="1"/>
              <a:t>enkelvoud</a:t>
            </a:r>
            <a:r>
              <a:rPr lang="en-US" sz="3200" dirty="0"/>
              <a:t>, de </a:t>
            </a:r>
            <a:r>
              <a:rPr lang="en-US" sz="3200" dirty="0" err="1"/>
              <a:t>eigenschappen</a:t>
            </a:r>
            <a:r>
              <a:rPr lang="en-US" sz="3200" dirty="0"/>
              <a:t> </a:t>
            </a:r>
            <a:r>
              <a:rPr lang="en-US" sz="3200" dirty="0" err="1"/>
              <a:t>zijn</a:t>
            </a:r>
            <a:r>
              <a:rPr lang="en-US" sz="3200" dirty="0"/>
              <a:t> in </a:t>
            </a:r>
            <a:r>
              <a:rPr lang="en-US" sz="3200" dirty="0" err="1"/>
              <a:t>wezen</a:t>
            </a:r>
            <a:r>
              <a:rPr lang="en-US" sz="3200" dirty="0"/>
              <a:t> </a:t>
            </a:r>
            <a:r>
              <a:rPr lang="en-US" sz="3200" dirty="0" err="1"/>
              <a:t>een</a:t>
            </a:r>
            <a:r>
              <a:rPr lang="en-US" sz="3200" dirty="0"/>
              <a:t>. </a:t>
            </a:r>
            <a:br>
              <a:rPr lang="en-US" sz="4800" dirty="0"/>
            </a:br>
            <a:br>
              <a:rPr lang="en-US" sz="4800" dirty="0"/>
            </a:br>
            <a:endParaRPr lang="en-US" sz="48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63243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0E2F58BF-12E5-4B5A-AD25-4DAAA274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A063A8C2-9AB9-0D51-239A-122720E22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2800" dirty="0"/>
              <a:t>Neem </a:t>
            </a:r>
            <a:r>
              <a:rPr lang="en-US" sz="2800" dirty="0" err="1"/>
              <a:t>een</a:t>
            </a:r>
            <a:r>
              <a:rPr lang="en-US" sz="2800" dirty="0"/>
              <a:t> </a:t>
            </a:r>
            <a:r>
              <a:rPr lang="en-US" sz="2800" dirty="0" err="1"/>
              <a:t>vrucht</a:t>
            </a:r>
            <a:r>
              <a:rPr lang="en-US" sz="2800" dirty="0"/>
              <a:t> die je lekker </a:t>
            </a:r>
            <a:r>
              <a:rPr lang="en-US" sz="2800" dirty="0" err="1"/>
              <a:t>vindt</a:t>
            </a:r>
            <a:r>
              <a:rPr lang="en-US" sz="2800" dirty="0"/>
              <a:t>, </a:t>
            </a:r>
            <a:r>
              <a:rPr lang="en-US" sz="2800" dirty="0" err="1"/>
              <a:t>bijvoorbeeld</a:t>
            </a:r>
            <a:r>
              <a:rPr lang="en-US" sz="2800" dirty="0"/>
              <a:t> de </a:t>
            </a:r>
            <a:r>
              <a:rPr lang="en-US" sz="2800" dirty="0" err="1"/>
              <a:t>mandarijn</a:t>
            </a:r>
            <a:r>
              <a:rPr lang="en-US" sz="2800" dirty="0"/>
              <a:t>. En </a:t>
            </a:r>
            <a:r>
              <a:rPr lang="en-US" sz="2800" dirty="0" err="1"/>
              <a:t>bedenk</a:t>
            </a:r>
            <a:r>
              <a:rPr lang="en-US" sz="2800" dirty="0"/>
              <a:t> </a:t>
            </a:r>
            <a:r>
              <a:rPr lang="en-US" sz="2800" dirty="0" err="1"/>
              <a:t>dat</a:t>
            </a:r>
            <a:r>
              <a:rPr lang="en-US" sz="2800" dirty="0"/>
              <a:t> alle </a:t>
            </a:r>
            <a:r>
              <a:rPr lang="en-US" sz="2800" dirty="0" err="1"/>
              <a:t>vruchten</a:t>
            </a:r>
            <a:r>
              <a:rPr lang="en-US" sz="2800" dirty="0"/>
              <a:t> van de HG </a:t>
            </a:r>
            <a:r>
              <a:rPr lang="en-US" sz="2800" dirty="0" err="1"/>
              <a:t>daarin</a:t>
            </a:r>
            <a:r>
              <a:rPr lang="en-US" sz="2800" dirty="0"/>
              <a:t> </a:t>
            </a:r>
            <a:r>
              <a:rPr lang="en-US" sz="2800" dirty="0" err="1"/>
              <a:t>vertegenwoordigd</a:t>
            </a:r>
            <a:r>
              <a:rPr lang="en-US" sz="2800" dirty="0"/>
              <a:t> </a:t>
            </a:r>
            <a:r>
              <a:rPr lang="en-US" sz="2800" dirty="0" err="1"/>
              <a:t>zijn</a:t>
            </a:r>
            <a:r>
              <a:rPr lang="en-US" sz="2800" dirty="0"/>
              <a:t>. </a:t>
            </a:r>
            <a:br>
              <a:rPr lang="en-US" sz="2800" dirty="0"/>
            </a:br>
            <a:br>
              <a:rPr lang="en-US" sz="2800" dirty="0"/>
            </a:br>
            <a:endParaRPr lang="en-US" sz="2800" dirty="0"/>
          </a:p>
        </p:txBody>
      </p:sp>
      <p:sp>
        <p:nvSpPr>
          <p:cNvPr id="18" name="!!accent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Tijdelijke aanduiding voor inhoud 6" descr="Afbeelding met onscherp">
            <a:extLst>
              <a:ext uri="{FF2B5EF4-FFF2-40B4-BE49-F238E27FC236}">
                <a16:creationId xmlns:a16="http://schemas.microsoft.com/office/drawing/2014/main" id="{92207BB4-7281-0E26-6B56-9BBD85196B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58" r="1" b="12110"/>
          <a:stretch/>
        </p:blipFill>
        <p:spPr>
          <a:xfrm>
            <a:off x="4868487" y="10"/>
            <a:ext cx="732351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625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0E2F58BF-12E5-4B5A-AD25-4DAAA274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A063A8C2-9AB9-0D51-239A-122720E22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400" dirty="0" err="1"/>
              <a:t>Meewerkende</a:t>
            </a:r>
            <a:r>
              <a:rPr lang="en-US" sz="2400" dirty="0"/>
              <a:t> </a:t>
            </a:r>
            <a:r>
              <a:rPr lang="en-US" sz="2400" dirty="0" err="1"/>
              <a:t>genade</a:t>
            </a:r>
            <a:r>
              <a:rPr lang="en-US" sz="2400" dirty="0"/>
              <a:t>, de </a:t>
            </a:r>
            <a:r>
              <a:rPr lang="en-US" sz="2400" dirty="0" err="1"/>
              <a:t>theologie</a:t>
            </a:r>
            <a:r>
              <a:rPr lang="en-US" sz="2400" dirty="0"/>
              <a:t> van Thomas van Aquino en </a:t>
            </a:r>
            <a:r>
              <a:rPr lang="en-US" sz="2400" dirty="0" err="1"/>
              <a:t>Augustinus</a:t>
            </a:r>
            <a:r>
              <a:rPr lang="en-US" sz="2400" dirty="0"/>
              <a:t>. </a:t>
            </a:r>
            <a:r>
              <a:rPr lang="en-US" sz="2400" dirty="0" err="1"/>
              <a:t>Een</a:t>
            </a:r>
            <a:r>
              <a:rPr lang="en-US" sz="2400" dirty="0"/>
              <a:t> </a:t>
            </a:r>
            <a:r>
              <a:rPr lang="en-US" sz="2400" dirty="0" err="1"/>
              <a:t>karakter</a:t>
            </a:r>
            <a:r>
              <a:rPr lang="en-US" sz="2400" dirty="0"/>
              <a:t> </a:t>
            </a:r>
            <a:r>
              <a:rPr lang="en-US" sz="2400" dirty="0" err="1"/>
              <a:t>te</a:t>
            </a:r>
            <a:r>
              <a:rPr lang="en-US" sz="2400" dirty="0"/>
              <a:t> </a:t>
            </a:r>
            <a:r>
              <a:rPr lang="en-US" sz="2400" dirty="0" err="1"/>
              <a:t>vormen</a:t>
            </a:r>
            <a:r>
              <a:rPr lang="en-US" sz="2400" dirty="0"/>
              <a:t> wat op Christus </a:t>
            </a:r>
            <a:r>
              <a:rPr lang="en-US" sz="2400" dirty="0" err="1"/>
              <a:t>lijkt</a:t>
            </a:r>
            <a:r>
              <a:rPr lang="en-US" sz="2400" dirty="0"/>
              <a:t>.  </a:t>
            </a:r>
          </a:p>
        </p:txBody>
      </p:sp>
      <p:sp>
        <p:nvSpPr>
          <p:cNvPr id="18" name="!!accent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Tijdelijke aanduiding voor inhoud 6" descr="Afbeelding met onscherp">
            <a:extLst>
              <a:ext uri="{FF2B5EF4-FFF2-40B4-BE49-F238E27FC236}">
                <a16:creationId xmlns:a16="http://schemas.microsoft.com/office/drawing/2014/main" id="{92207BB4-7281-0E26-6B56-9BBD85196B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58" r="1" b="12110"/>
          <a:stretch/>
        </p:blipFill>
        <p:spPr>
          <a:xfrm>
            <a:off x="4868487" y="10"/>
            <a:ext cx="732351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179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0E2F58BF-12E5-4B5A-AD25-4DAAA274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A063A8C2-9AB9-0D51-239A-122720E22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800" b="1" dirty="0"/>
              <a:t>Luther, het </a:t>
            </a:r>
            <a:r>
              <a:rPr lang="en-US" sz="2800" b="1" dirty="0" err="1"/>
              <a:t>gaan</a:t>
            </a:r>
            <a:r>
              <a:rPr lang="en-US" sz="2800" b="1" dirty="0"/>
              <a:t> </a:t>
            </a:r>
            <a:r>
              <a:rPr lang="en-US" sz="2800" b="1" dirty="0" err="1"/>
              <a:t>niet</a:t>
            </a:r>
            <a:r>
              <a:rPr lang="en-US" sz="2800" b="1" dirty="0"/>
              <a:t> om </a:t>
            </a:r>
            <a:r>
              <a:rPr lang="en-US" sz="2800" b="1" dirty="0" err="1"/>
              <a:t>behoud</a:t>
            </a:r>
            <a:r>
              <a:rPr lang="en-US" sz="2800" b="1" dirty="0"/>
              <a:t> door </a:t>
            </a:r>
            <a:r>
              <a:rPr lang="en-US" sz="2800" b="1" dirty="0" err="1"/>
              <a:t>goede</a:t>
            </a:r>
            <a:r>
              <a:rPr lang="en-US" sz="2800" b="1" dirty="0"/>
              <a:t> </a:t>
            </a:r>
            <a:r>
              <a:rPr lang="en-US" sz="2800" b="1" dirty="0" err="1"/>
              <a:t>werken</a:t>
            </a:r>
            <a:r>
              <a:rPr lang="en-US" sz="2800" b="1" dirty="0"/>
              <a:t>. </a:t>
            </a:r>
            <a:r>
              <a:rPr lang="en-US" sz="2800" b="1" dirty="0" err="1"/>
              <a:t>Hierdoor</a:t>
            </a:r>
            <a:r>
              <a:rPr lang="en-US" sz="2800" b="1" dirty="0"/>
              <a:t> </a:t>
            </a:r>
            <a:r>
              <a:rPr lang="en-US" sz="2800" b="1" dirty="0" err="1"/>
              <a:t>krijg</a:t>
            </a:r>
            <a:r>
              <a:rPr lang="en-US" sz="2800" b="1" dirty="0"/>
              <a:t> je </a:t>
            </a:r>
            <a:r>
              <a:rPr lang="en-US" sz="2800" b="1" dirty="0" err="1"/>
              <a:t>arrogantie</a:t>
            </a:r>
            <a:r>
              <a:rPr lang="en-US" sz="2800" b="1" dirty="0"/>
              <a:t> en  </a:t>
            </a:r>
            <a:r>
              <a:rPr lang="en-US" sz="2800" b="1" dirty="0" err="1"/>
              <a:t>hoogmoed</a:t>
            </a:r>
            <a:r>
              <a:rPr lang="en-US" sz="2800" b="1" dirty="0"/>
              <a:t>. </a:t>
            </a:r>
          </a:p>
        </p:txBody>
      </p:sp>
      <p:sp>
        <p:nvSpPr>
          <p:cNvPr id="18" name="!!accent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Tijdelijke aanduiding voor inhoud 6" descr="Afbeelding met onscherp">
            <a:extLst>
              <a:ext uri="{FF2B5EF4-FFF2-40B4-BE49-F238E27FC236}">
                <a16:creationId xmlns:a16="http://schemas.microsoft.com/office/drawing/2014/main" id="{92207BB4-7281-0E26-6B56-9BBD85196B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58" r="1" b="12110"/>
          <a:stretch/>
        </p:blipFill>
        <p:spPr>
          <a:xfrm>
            <a:off x="4868487" y="10"/>
            <a:ext cx="732351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357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0E2F58BF-12E5-4B5A-AD25-4DAAA274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A063A8C2-9AB9-0D51-239A-122720E22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800" b="1" dirty="0"/>
              <a:t>het is </a:t>
            </a:r>
            <a:r>
              <a:rPr lang="en-US" sz="2800" b="1" dirty="0" err="1"/>
              <a:t>een</a:t>
            </a:r>
            <a:r>
              <a:rPr lang="en-US" sz="2800" b="1" dirty="0"/>
              <a:t> </a:t>
            </a:r>
            <a:r>
              <a:rPr lang="en-US" sz="2800" b="1" dirty="0" err="1"/>
              <a:t>daad</a:t>
            </a:r>
            <a:r>
              <a:rPr lang="en-US" sz="2800" b="1" dirty="0"/>
              <a:t> van </a:t>
            </a:r>
            <a:r>
              <a:rPr lang="en-US" sz="2800" b="1" dirty="0" err="1"/>
              <a:t>geloof</a:t>
            </a:r>
            <a:r>
              <a:rPr lang="en-US" sz="2800" b="1" dirty="0"/>
              <a:t> </a:t>
            </a:r>
            <a:r>
              <a:rPr lang="en-US" sz="2800" b="1" dirty="0" err="1"/>
              <a:t>volgens</a:t>
            </a:r>
            <a:r>
              <a:rPr lang="en-US" sz="2800" b="1" dirty="0"/>
              <a:t> </a:t>
            </a:r>
            <a:r>
              <a:rPr lang="en-US" sz="2800" b="1" dirty="0" err="1"/>
              <a:t>luther</a:t>
            </a:r>
            <a:r>
              <a:rPr lang="en-US" sz="2800" b="1" dirty="0"/>
              <a:t>, </a:t>
            </a:r>
            <a:r>
              <a:rPr lang="en-US" sz="2800" b="1" dirty="0" err="1"/>
              <a:t>dat</a:t>
            </a:r>
            <a:r>
              <a:rPr lang="en-US" sz="2800" b="1" dirty="0"/>
              <a:t> </a:t>
            </a:r>
            <a:r>
              <a:rPr lang="en-US" sz="2800" b="1" dirty="0" err="1"/>
              <a:t>ook</a:t>
            </a:r>
            <a:r>
              <a:rPr lang="en-US" sz="2800" b="1" dirty="0"/>
              <a:t> </a:t>
            </a:r>
            <a:r>
              <a:rPr lang="en-US" sz="2800" b="1" dirty="0" err="1"/>
              <a:t>een</a:t>
            </a:r>
            <a:r>
              <a:rPr lang="en-US" sz="2800" b="1" dirty="0"/>
              <a:t> gave is van de </a:t>
            </a:r>
            <a:r>
              <a:rPr lang="en-US" sz="2800" b="1" dirty="0" err="1"/>
              <a:t>Heilige</a:t>
            </a:r>
            <a:r>
              <a:rPr lang="en-US" sz="2800" b="1" dirty="0"/>
              <a:t> </a:t>
            </a:r>
            <a:r>
              <a:rPr lang="en-US" sz="2800" b="1" dirty="0" err="1"/>
              <a:t>Geest</a:t>
            </a:r>
            <a:r>
              <a:rPr lang="en-US" sz="2800" b="1" dirty="0"/>
              <a:t>. </a:t>
            </a:r>
          </a:p>
        </p:txBody>
      </p:sp>
      <p:sp>
        <p:nvSpPr>
          <p:cNvPr id="18" name="!!accent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Tijdelijke aanduiding voor inhoud 6" descr="Afbeelding met onscherp">
            <a:extLst>
              <a:ext uri="{FF2B5EF4-FFF2-40B4-BE49-F238E27FC236}">
                <a16:creationId xmlns:a16="http://schemas.microsoft.com/office/drawing/2014/main" id="{92207BB4-7281-0E26-6B56-9BBD85196B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58" r="1" b="12110"/>
          <a:stretch/>
        </p:blipFill>
        <p:spPr>
          <a:xfrm>
            <a:off x="4868487" y="10"/>
            <a:ext cx="732351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485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0E2F58BF-12E5-4B5A-AD25-4DAAA274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A063A8C2-9AB9-0D51-239A-122720E22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800" b="1" dirty="0"/>
              <a:t>Het </a:t>
            </a:r>
            <a:r>
              <a:rPr lang="en-US" sz="2800" b="1" dirty="0" err="1"/>
              <a:t>gaat</a:t>
            </a:r>
            <a:r>
              <a:rPr lang="en-US" sz="2800" b="1" dirty="0"/>
              <a:t> nooit om </a:t>
            </a:r>
            <a:r>
              <a:rPr lang="en-US" sz="2800" b="1" dirty="0" err="1"/>
              <a:t>jouw</a:t>
            </a:r>
            <a:r>
              <a:rPr lang="en-US" sz="2800" b="1" dirty="0"/>
              <a:t> eigen </a:t>
            </a:r>
            <a:r>
              <a:rPr lang="en-US" sz="2800" b="1" dirty="0" err="1"/>
              <a:t>verdienste</a:t>
            </a:r>
            <a:r>
              <a:rPr lang="en-US" sz="2800" b="1" dirty="0"/>
              <a:t>, het is </a:t>
            </a:r>
            <a:r>
              <a:rPr lang="en-US" sz="2800" b="1" dirty="0" err="1"/>
              <a:t>altijd</a:t>
            </a:r>
            <a:r>
              <a:rPr lang="en-US" sz="2800" b="1" dirty="0"/>
              <a:t> Gods </a:t>
            </a:r>
            <a:r>
              <a:rPr lang="en-US" sz="2800" b="1" dirty="0" err="1"/>
              <a:t>genade</a:t>
            </a:r>
            <a:r>
              <a:rPr lang="en-US" sz="2800" b="1" dirty="0"/>
              <a:t> en focus op </a:t>
            </a:r>
            <a:r>
              <a:rPr lang="en-US" sz="2800" b="1" dirty="0" err="1"/>
              <a:t>jouw</a:t>
            </a:r>
            <a:r>
              <a:rPr lang="en-US" sz="2800" b="1" dirty="0"/>
              <a:t> </a:t>
            </a:r>
            <a:r>
              <a:rPr lang="en-US" sz="2800" b="1" dirty="0" err="1"/>
              <a:t>leven</a:t>
            </a:r>
            <a:r>
              <a:rPr lang="en-US" sz="2800" b="1" dirty="0"/>
              <a:t>. </a:t>
            </a:r>
          </a:p>
        </p:txBody>
      </p:sp>
      <p:sp>
        <p:nvSpPr>
          <p:cNvPr id="18" name="!!accent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Tijdelijke aanduiding voor inhoud 6" descr="Afbeelding met onscherp">
            <a:extLst>
              <a:ext uri="{FF2B5EF4-FFF2-40B4-BE49-F238E27FC236}">
                <a16:creationId xmlns:a16="http://schemas.microsoft.com/office/drawing/2014/main" id="{92207BB4-7281-0E26-6B56-9BBD85196B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58" r="1" b="12110"/>
          <a:stretch/>
        </p:blipFill>
        <p:spPr>
          <a:xfrm>
            <a:off x="4868487" y="58199"/>
            <a:ext cx="732351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573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Tijdelijke aanduiding voor inhoud 4" descr="Afbeelding met onscherp&#10;&#10;Automatisch gegenereerde beschrijving">
            <a:extLst>
              <a:ext uri="{FF2B5EF4-FFF2-40B4-BE49-F238E27FC236}">
                <a16:creationId xmlns:a16="http://schemas.microsoft.com/office/drawing/2014/main" id="{C578DFE7-D733-5218-E38A-4F57BF6D37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681" b="26132"/>
          <a:stretch/>
        </p:blipFill>
        <p:spPr>
          <a:xfrm>
            <a:off x="-232736" y="282643"/>
            <a:ext cx="12191980" cy="685799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44CD100-6267-4E62-AA64-2182A3A6A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>
                  <a:alpha val="30000"/>
                </a:schemeClr>
              </a:gs>
              <a:gs pos="33000">
                <a:schemeClr val="tx1">
                  <a:alpha val="20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01A7FBF-C8DF-7A71-B54D-9309FEF0F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De </a:t>
            </a:r>
            <a:r>
              <a:rPr lang="en-US" sz="4800" dirty="0" err="1">
                <a:solidFill>
                  <a:schemeClr val="bg1"/>
                </a:solidFill>
              </a:rPr>
              <a:t>Heilige</a:t>
            </a:r>
            <a:r>
              <a:rPr lang="en-US" sz="4800" dirty="0">
                <a:solidFill>
                  <a:schemeClr val="bg1"/>
                </a:solidFill>
              </a:rPr>
              <a:t> </a:t>
            </a:r>
            <a:r>
              <a:rPr lang="en-US" sz="4800" dirty="0" err="1">
                <a:solidFill>
                  <a:schemeClr val="bg1"/>
                </a:solidFill>
              </a:rPr>
              <a:t>Geest</a:t>
            </a:r>
            <a:r>
              <a:rPr lang="en-US" sz="4800" dirty="0">
                <a:solidFill>
                  <a:schemeClr val="bg1"/>
                </a:solidFill>
              </a:rPr>
              <a:t> en </a:t>
            </a:r>
            <a:r>
              <a:rPr lang="en-US" sz="4800" dirty="0" err="1">
                <a:solidFill>
                  <a:schemeClr val="bg1"/>
                </a:solidFill>
              </a:rPr>
              <a:t>jouw</a:t>
            </a:r>
            <a:r>
              <a:rPr lang="en-US" sz="4800" dirty="0">
                <a:solidFill>
                  <a:schemeClr val="bg1"/>
                </a:solidFill>
              </a:rPr>
              <a:t> </a:t>
            </a:r>
            <a:r>
              <a:rPr lang="en-US" sz="4800" dirty="0" err="1">
                <a:solidFill>
                  <a:schemeClr val="bg1"/>
                </a:solidFill>
              </a:rPr>
              <a:t>karakter</a:t>
            </a:r>
            <a:r>
              <a:rPr lang="en-US" sz="4800" dirty="0">
                <a:solidFill>
                  <a:schemeClr val="bg1"/>
                </a:solidFill>
              </a:rPr>
              <a:t> en wat is </a:t>
            </a:r>
            <a:r>
              <a:rPr lang="en-US" sz="4800" dirty="0" err="1">
                <a:solidFill>
                  <a:schemeClr val="bg1"/>
                </a:solidFill>
              </a:rPr>
              <a:t>jouw</a:t>
            </a:r>
            <a:r>
              <a:rPr lang="en-US" sz="4800" dirty="0">
                <a:solidFill>
                  <a:schemeClr val="bg1"/>
                </a:solidFill>
              </a:rPr>
              <a:t> </a:t>
            </a:r>
            <a:r>
              <a:rPr lang="en-US" sz="4800" dirty="0" err="1">
                <a:solidFill>
                  <a:schemeClr val="bg1"/>
                </a:solidFill>
              </a:rPr>
              <a:t>karakter</a:t>
            </a:r>
            <a:r>
              <a:rPr lang="en-US" sz="4800" dirty="0">
                <a:solidFill>
                  <a:schemeClr val="bg1"/>
                </a:solidFill>
              </a:rPr>
              <a:t>?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bg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3858763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LightSeedRightStep">
      <a:dk1>
        <a:srgbClr val="000000"/>
      </a:dk1>
      <a:lt1>
        <a:srgbClr val="FFFFFF"/>
      </a:lt1>
      <a:dk2>
        <a:srgbClr val="313820"/>
      </a:dk2>
      <a:lt2>
        <a:srgbClr val="E2E8E5"/>
      </a:lt2>
      <a:accent1>
        <a:srgbClr val="C894AD"/>
      </a:accent1>
      <a:accent2>
        <a:srgbClr val="BC7C80"/>
      </a:accent2>
      <a:accent3>
        <a:srgbClr val="C29C87"/>
      </a:accent3>
      <a:accent4>
        <a:srgbClr val="B1A375"/>
      </a:accent4>
      <a:accent5>
        <a:srgbClr val="9FA87C"/>
      </a:accent5>
      <a:accent6>
        <a:srgbClr val="89AC71"/>
      </a:accent6>
      <a:hlink>
        <a:srgbClr val="579074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326</Words>
  <Application>Microsoft Office PowerPoint</Application>
  <PresentationFormat>Breedbeeld</PresentationFormat>
  <Paragraphs>19</Paragraphs>
  <Slides>17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18" baseType="lpstr">
      <vt:lpstr>AccentBoxVTI</vt:lpstr>
      <vt:lpstr>De Heilige Geest en jouw karakter.  </vt:lpstr>
      <vt:lpstr>  Galaten 5:22  Maar de vrucht van de Geest, is liefde, blijdschap, vrede, lankmoedigheid, vriendelijkheid, goedheid, trouw, zachtmoedigheid en zelfbeheersing     </vt:lpstr>
      <vt:lpstr>Vrucht is enkelvoud, de eigenschappen zijn in wezen een.   </vt:lpstr>
      <vt:lpstr>Neem een vrucht die je lekker vindt, bijvoorbeeld de mandarijn. En bedenk dat alle vruchten van de HG daarin vertegenwoordigd zijn.   </vt:lpstr>
      <vt:lpstr>Meewerkende genade, de theologie van Thomas van Aquino en Augustinus. Een karakter te vormen wat op Christus lijkt.  </vt:lpstr>
      <vt:lpstr>Luther, het gaan niet om behoud door goede werken. Hierdoor krijg je arrogantie en  hoogmoed. </vt:lpstr>
      <vt:lpstr>het is een daad van geloof volgens luther, dat ook een gave is van de Heilige Geest. </vt:lpstr>
      <vt:lpstr>Het gaat nooit om jouw eigen verdienste, het is altijd Gods genade en focus op jouw leven. </vt:lpstr>
      <vt:lpstr>De Heilige Geest en jouw karakter en wat is jouw karakter? </vt:lpstr>
      <vt:lpstr>Exodus 31:3-5.  voorbeeld hoe God karakter kan geven  </vt:lpstr>
      <vt:lpstr>Het doel van het leven en het karakter van een christen.  </vt:lpstr>
      <vt:lpstr>De bestemming van jouw als mens en de deugden.   Efeze 1:10-15</vt:lpstr>
      <vt:lpstr>Psalm 8:6-7  U hebt hem bijna een God gemaakt, hem gekroond met glan en glorie. Hem toevertrouwd het werk van Uw handen en alles aan zijn voeten gelegd. </vt:lpstr>
      <vt:lpstr>De Geest, het verlangen en de nieuwe mensheid. Galaten 5:16 en 17.  </vt:lpstr>
      <vt:lpstr>Het werk van de Heilige Geest als een doorlopend ritme van het christelijk leven. </vt:lpstr>
      <vt:lpstr>Tot slot; de Heilige Geest en jouw deugden, ervaring en karakter. </vt:lpstr>
      <vt:lpstr>De Heilige Geest en Evangelisatie. </vt:lpstr>
    </vt:vector>
  </TitlesOfParts>
  <Company>Gemeente Hoeksche Waard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Heilige Geest en onze identiteit. </dc:title>
  <dc:creator>Harry Scheermeijer</dc:creator>
  <cp:lastModifiedBy>Erik Wagenvoort</cp:lastModifiedBy>
  <cp:revision>5</cp:revision>
  <dcterms:created xsi:type="dcterms:W3CDTF">2023-01-21T21:59:01Z</dcterms:created>
  <dcterms:modified xsi:type="dcterms:W3CDTF">2023-03-05T07:47:14Z</dcterms:modified>
</cp:coreProperties>
</file>